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51" r:id="rId1"/>
  </p:sldMasterIdLst>
  <p:notesMasterIdLst>
    <p:notesMasterId r:id="rId12"/>
  </p:notesMasterIdLst>
  <p:sldIdLst>
    <p:sldId id="256" r:id="rId2"/>
    <p:sldId id="257" r:id="rId3"/>
    <p:sldId id="258" r:id="rId4"/>
    <p:sldId id="259" r:id="rId5"/>
    <p:sldId id="260" r:id="rId6"/>
    <p:sldId id="262" r:id="rId7"/>
    <p:sldId id="263" r:id="rId8"/>
    <p:sldId id="264" r:id="rId9"/>
    <p:sldId id="266" r:id="rId10"/>
    <p:sldId id="267" r:id="rId11"/>
  </p:sldIdLst>
  <p:sldSz cx="12192000" cy="6858000"/>
  <p:notesSz cx="6669088" cy="987266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6B9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21" autoAdjust="0"/>
    <p:restoredTop sz="55035" autoAdjust="0"/>
  </p:normalViewPr>
  <p:slideViewPr>
    <p:cSldViewPr snapToGrid="0">
      <p:cViewPr varScale="1">
        <p:scale>
          <a:sx n="34" d="100"/>
          <a:sy n="34" d="100"/>
        </p:scale>
        <p:origin x="96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9534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95348"/>
          </a:xfrm>
          <a:prstGeom prst="rect">
            <a:avLst/>
          </a:prstGeom>
        </p:spPr>
        <p:txBody>
          <a:bodyPr vert="horz" lIns="91440" tIns="45720" rIns="91440" bIns="45720" rtlCol="0"/>
          <a:lstStyle>
            <a:lvl1pPr algn="r">
              <a:defRPr sz="1200"/>
            </a:lvl1pPr>
          </a:lstStyle>
          <a:p>
            <a:fld id="{9E01E3FC-3F6E-4C68-AFF5-B6D740227283}" type="datetimeFigureOut">
              <a:rPr lang="en-GB" smtClean="0"/>
              <a:t>15/10/2018</a:t>
            </a:fld>
            <a:endParaRPr lang="en-GB"/>
          </a:p>
        </p:txBody>
      </p:sp>
      <p:sp>
        <p:nvSpPr>
          <p:cNvPr id="4" name="Slide Image Placeholder 3"/>
          <p:cNvSpPr>
            <a:spLocks noGrp="1" noRot="1" noChangeAspect="1"/>
          </p:cNvSpPr>
          <p:nvPr>
            <p:ph type="sldImg" idx="2"/>
          </p:nvPr>
        </p:nvSpPr>
        <p:spPr>
          <a:xfrm>
            <a:off x="373063" y="1233488"/>
            <a:ext cx="5922962" cy="3332162"/>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751219"/>
            <a:ext cx="5335270" cy="3887361"/>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377317"/>
            <a:ext cx="2889938" cy="49534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377317"/>
            <a:ext cx="2889938" cy="495347"/>
          </a:xfrm>
          <a:prstGeom prst="rect">
            <a:avLst/>
          </a:prstGeom>
        </p:spPr>
        <p:txBody>
          <a:bodyPr vert="horz" lIns="91440" tIns="45720" rIns="91440" bIns="45720" rtlCol="0" anchor="b"/>
          <a:lstStyle>
            <a:lvl1pPr algn="r">
              <a:defRPr sz="1200"/>
            </a:lvl1pPr>
          </a:lstStyle>
          <a:p>
            <a:fld id="{E4F49537-93C9-44F2-B4EC-87F65ABAEB20}" type="slidenum">
              <a:rPr lang="en-GB" smtClean="0"/>
              <a:t>‹#›</a:t>
            </a:fld>
            <a:endParaRPr lang="en-GB"/>
          </a:p>
        </p:txBody>
      </p:sp>
    </p:spTree>
    <p:extLst>
      <p:ext uri="{BB962C8B-B14F-4D97-AF65-F5344CB8AC3E}">
        <p14:creationId xmlns:p14="http://schemas.microsoft.com/office/powerpoint/2010/main" val="91869215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Julie Intro and explanation – intro re SCISS conference – very complex area!</a:t>
            </a:r>
          </a:p>
          <a:p>
            <a:r>
              <a:rPr lang="en-GB" dirty="0" smtClean="0"/>
              <a:t>Vikki intro</a:t>
            </a:r>
            <a:r>
              <a:rPr lang="en-GB" baseline="0" dirty="0" smtClean="0"/>
              <a:t> and back ground.</a:t>
            </a:r>
          </a:p>
          <a:p>
            <a:endParaRPr lang="en-GB" dirty="0"/>
          </a:p>
        </p:txBody>
      </p:sp>
      <p:sp>
        <p:nvSpPr>
          <p:cNvPr id="4" name="Slide Number Placeholder 3"/>
          <p:cNvSpPr>
            <a:spLocks noGrp="1"/>
          </p:cNvSpPr>
          <p:nvPr>
            <p:ph type="sldNum" sz="quarter" idx="10"/>
          </p:nvPr>
        </p:nvSpPr>
        <p:spPr/>
        <p:txBody>
          <a:bodyPr/>
          <a:lstStyle/>
          <a:p>
            <a:fld id="{E4F49537-93C9-44F2-B4EC-87F65ABAEB20}" type="slidenum">
              <a:rPr lang="en-GB" smtClean="0"/>
              <a:t>1</a:t>
            </a:fld>
            <a:endParaRPr lang="en-GB"/>
          </a:p>
        </p:txBody>
      </p:sp>
    </p:spTree>
    <p:extLst>
      <p:ext uri="{BB962C8B-B14F-4D97-AF65-F5344CB8AC3E}">
        <p14:creationId xmlns:p14="http://schemas.microsoft.com/office/powerpoint/2010/main" val="347815285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49537-93C9-44F2-B4EC-87F65ABAEB20}" type="slidenum">
              <a:rPr lang="en-GB" smtClean="0"/>
              <a:t>10</a:t>
            </a:fld>
            <a:endParaRPr lang="en-GB"/>
          </a:p>
        </p:txBody>
      </p:sp>
    </p:spTree>
    <p:extLst>
      <p:ext uri="{BB962C8B-B14F-4D97-AF65-F5344CB8AC3E}">
        <p14:creationId xmlns:p14="http://schemas.microsoft.com/office/powerpoint/2010/main" val="34675554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VB</a:t>
            </a:r>
            <a:r>
              <a:rPr lang="en-GB" baseline="0" dirty="0" smtClean="0"/>
              <a:t> go through, play video – need to embed video from home PC.</a:t>
            </a:r>
          </a:p>
          <a:p>
            <a:endParaRPr lang="en-GB" baseline="0" dirty="0" smtClean="0"/>
          </a:p>
          <a:p>
            <a:r>
              <a:rPr lang="en-GB" baseline="0" dirty="0" smtClean="0"/>
              <a:t>Service children can access a wider support services then civilian community but we have to identify and signpost. CEAS/MKC heroes/ reading forces – tools for schools to use as well.</a:t>
            </a:r>
            <a:endParaRPr lang="en-GB" dirty="0"/>
          </a:p>
        </p:txBody>
      </p:sp>
      <p:sp>
        <p:nvSpPr>
          <p:cNvPr id="4" name="Slide Number Placeholder 3"/>
          <p:cNvSpPr>
            <a:spLocks noGrp="1"/>
          </p:cNvSpPr>
          <p:nvPr>
            <p:ph type="sldNum" sz="quarter" idx="10"/>
          </p:nvPr>
        </p:nvSpPr>
        <p:spPr/>
        <p:txBody>
          <a:bodyPr/>
          <a:lstStyle/>
          <a:p>
            <a:fld id="{E4F49537-93C9-44F2-B4EC-87F65ABAEB20}" type="slidenum">
              <a:rPr lang="en-GB" smtClean="0"/>
              <a:t>2</a:t>
            </a:fld>
            <a:endParaRPr lang="en-GB"/>
          </a:p>
        </p:txBody>
      </p:sp>
    </p:spTree>
    <p:extLst>
      <p:ext uri="{BB962C8B-B14F-4D97-AF65-F5344CB8AC3E}">
        <p14:creationId xmlns:p14="http://schemas.microsoft.com/office/powerpoint/2010/main" val="4240481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Pledge signed</a:t>
            </a:r>
            <a:r>
              <a:rPr lang="en-GB" baseline="0" dirty="0" smtClean="0"/>
              <a:t> June 2018 – need to ensure we are keeping to the commitment. Give brief overview</a:t>
            </a:r>
            <a:endParaRPr lang="en-GB" dirty="0"/>
          </a:p>
        </p:txBody>
      </p:sp>
      <p:sp>
        <p:nvSpPr>
          <p:cNvPr id="4" name="Slide Number Placeholder 3"/>
          <p:cNvSpPr>
            <a:spLocks noGrp="1"/>
          </p:cNvSpPr>
          <p:nvPr>
            <p:ph type="sldNum" sz="quarter" idx="10"/>
          </p:nvPr>
        </p:nvSpPr>
        <p:spPr/>
        <p:txBody>
          <a:bodyPr/>
          <a:lstStyle/>
          <a:p>
            <a:fld id="{E4F49537-93C9-44F2-B4EC-87F65ABAEB20}" type="slidenum">
              <a:rPr lang="en-GB" smtClean="0"/>
              <a:t>3</a:t>
            </a:fld>
            <a:endParaRPr lang="en-GB"/>
          </a:p>
        </p:txBody>
      </p:sp>
    </p:spTree>
    <p:extLst>
      <p:ext uri="{BB962C8B-B14F-4D97-AF65-F5344CB8AC3E}">
        <p14:creationId xmlns:p14="http://schemas.microsoft.com/office/powerpoint/2010/main" val="41783240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Brief – website, training for teachers</a:t>
            </a:r>
            <a:r>
              <a:rPr lang="en-GB" baseline="0" dirty="0" smtClean="0"/>
              <a:t> – </a:t>
            </a:r>
            <a:r>
              <a:rPr lang="en-GB" baseline="0" dirty="0" err="1" smtClean="0"/>
              <a:t>ilearn</a:t>
            </a:r>
            <a:r>
              <a:rPr lang="en-GB" baseline="0" dirty="0" smtClean="0"/>
              <a:t>, 90 minute face to face, online modules November, all free whilst MOD paying, VB can go out and do training at staff meetings.  </a:t>
            </a:r>
          </a:p>
          <a:p>
            <a:endParaRPr lang="en-GB" baseline="0" dirty="0" smtClean="0"/>
          </a:p>
          <a:p>
            <a:r>
              <a:rPr lang="en-GB" baseline="0" dirty="0" smtClean="0"/>
              <a:t>Resources pages on the website</a:t>
            </a:r>
            <a:endParaRPr lang="en-GB" dirty="0"/>
          </a:p>
        </p:txBody>
      </p:sp>
      <p:sp>
        <p:nvSpPr>
          <p:cNvPr id="4" name="Slide Number Placeholder 3"/>
          <p:cNvSpPr>
            <a:spLocks noGrp="1"/>
          </p:cNvSpPr>
          <p:nvPr>
            <p:ph type="sldNum" sz="quarter" idx="10"/>
          </p:nvPr>
        </p:nvSpPr>
        <p:spPr/>
        <p:txBody>
          <a:bodyPr/>
          <a:lstStyle/>
          <a:p>
            <a:fld id="{E4F49537-93C9-44F2-B4EC-87F65ABAEB20}" type="slidenum">
              <a:rPr lang="en-GB" smtClean="0"/>
              <a:t>4</a:t>
            </a:fld>
            <a:endParaRPr lang="en-GB"/>
          </a:p>
        </p:txBody>
      </p:sp>
    </p:spTree>
    <p:extLst>
      <p:ext uri="{BB962C8B-B14F-4D97-AF65-F5344CB8AC3E}">
        <p14:creationId xmlns:p14="http://schemas.microsoft.com/office/powerpoint/2010/main" val="10145250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Overview of</a:t>
            </a:r>
            <a:r>
              <a:rPr lang="en-GB" baseline="0" dirty="0" smtClean="0"/>
              <a:t> life in military. Transition, forced moves, never at right time. No option, control of taken out of a families hand.</a:t>
            </a:r>
            <a:endParaRPr lang="en-GB" dirty="0"/>
          </a:p>
        </p:txBody>
      </p:sp>
      <p:sp>
        <p:nvSpPr>
          <p:cNvPr id="4" name="Slide Number Placeholder 3"/>
          <p:cNvSpPr>
            <a:spLocks noGrp="1"/>
          </p:cNvSpPr>
          <p:nvPr>
            <p:ph type="sldNum" sz="quarter" idx="10"/>
          </p:nvPr>
        </p:nvSpPr>
        <p:spPr/>
        <p:txBody>
          <a:bodyPr/>
          <a:lstStyle/>
          <a:p>
            <a:fld id="{E4F49537-93C9-44F2-B4EC-87F65ABAEB20}" type="slidenum">
              <a:rPr lang="en-GB" smtClean="0"/>
              <a:t>5</a:t>
            </a:fld>
            <a:endParaRPr lang="en-GB"/>
          </a:p>
        </p:txBody>
      </p:sp>
    </p:spTree>
    <p:extLst>
      <p:ext uri="{BB962C8B-B14F-4D97-AF65-F5344CB8AC3E}">
        <p14:creationId xmlns:p14="http://schemas.microsoft.com/office/powerpoint/2010/main" val="23942879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Period of deployment is longer</a:t>
            </a:r>
            <a:r>
              <a:rPr lang="en-GB" baseline="0" dirty="0" smtClean="0"/>
              <a:t> than just the 6 months away. Constant cycle for some where regular deployments happen. Solihull approach. Effects of </a:t>
            </a:r>
            <a:r>
              <a:rPr lang="en-GB" baseline="0" dirty="0" err="1" smtClean="0"/>
              <a:t>RnR</a:t>
            </a:r>
            <a:r>
              <a:rPr lang="en-GB" baseline="0" dirty="0" smtClean="0"/>
              <a:t>. Potential effect on unstable families  - maternal mental health issues, children with disabilities. Increased vulnerability increases effects of deployment/mobility.</a:t>
            </a:r>
          </a:p>
        </p:txBody>
      </p:sp>
      <p:sp>
        <p:nvSpPr>
          <p:cNvPr id="4" name="Slide Number Placeholder 3"/>
          <p:cNvSpPr>
            <a:spLocks noGrp="1"/>
          </p:cNvSpPr>
          <p:nvPr>
            <p:ph type="sldNum" sz="quarter" idx="10"/>
          </p:nvPr>
        </p:nvSpPr>
        <p:spPr/>
        <p:txBody>
          <a:bodyPr/>
          <a:lstStyle/>
          <a:p>
            <a:fld id="{E4F49537-93C9-44F2-B4EC-87F65ABAEB20}" type="slidenum">
              <a:rPr lang="en-GB" smtClean="0"/>
              <a:t>6</a:t>
            </a:fld>
            <a:endParaRPr lang="en-GB"/>
          </a:p>
        </p:txBody>
      </p:sp>
    </p:spTree>
    <p:extLst>
      <p:ext uri="{BB962C8B-B14F-4D97-AF65-F5344CB8AC3E}">
        <p14:creationId xmlns:p14="http://schemas.microsoft.com/office/powerpoint/2010/main" val="37679192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Ofsted/</a:t>
            </a:r>
            <a:r>
              <a:rPr lang="en-GB" dirty="0" err="1" smtClean="0"/>
              <a:t>childrens</a:t>
            </a:r>
            <a:r>
              <a:rPr lang="en-GB" baseline="0" dirty="0" smtClean="0"/>
              <a:t> commissioner report/ not always claimed so will be more military kids than we are aware of.  Veteran and reservist don’t appear in the data. – need to ask the question.</a:t>
            </a:r>
            <a:endParaRPr lang="en-GB" dirty="0"/>
          </a:p>
        </p:txBody>
      </p:sp>
      <p:sp>
        <p:nvSpPr>
          <p:cNvPr id="4" name="Slide Number Placeholder 3"/>
          <p:cNvSpPr>
            <a:spLocks noGrp="1"/>
          </p:cNvSpPr>
          <p:nvPr>
            <p:ph type="sldNum" sz="quarter" idx="10"/>
          </p:nvPr>
        </p:nvSpPr>
        <p:spPr/>
        <p:txBody>
          <a:bodyPr/>
          <a:lstStyle/>
          <a:p>
            <a:fld id="{E4F49537-93C9-44F2-B4EC-87F65ABAEB20}" type="slidenum">
              <a:rPr lang="en-GB" smtClean="0"/>
              <a:t>7</a:t>
            </a:fld>
            <a:endParaRPr lang="en-GB"/>
          </a:p>
        </p:txBody>
      </p:sp>
    </p:spTree>
    <p:extLst>
      <p:ext uri="{BB962C8B-B14F-4D97-AF65-F5344CB8AC3E}">
        <p14:creationId xmlns:p14="http://schemas.microsoft.com/office/powerpoint/2010/main" val="156362531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E4F49537-93C9-44F2-B4EC-87F65ABAEB20}" type="slidenum">
              <a:rPr lang="en-GB" smtClean="0"/>
              <a:t>8</a:t>
            </a:fld>
            <a:endParaRPr lang="en-GB"/>
          </a:p>
        </p:txBody>
      </p:sp>
    </p:spTree>
    <p:extLst>
      <p:ext uri="{BB962C8B-B14F-4D97-AF65-F5344CB8AC3E}">
        <p14:creationId xmlns:p14="http://schemas.microsoft.com/office/powerpoint/2010/main" val="1946458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E4F49537-93C9-44F2-B4EC-87F65ABAEB20}" type="slidenum">
              <a:rPr lang="en-GB" smtClean="0"/>
              <a:t>9</a:t>
            </a:fld>
            <a:endParaRPr lang="en-GB"/>
          </a:p>
        </p:txBody>
      </p:sp>
    </p:spTree>
    <p:extLst>
      <p:ext uri="{BB962C8B-B14F-4D97-AF65-F5344CB8AC3E}">
        <p14:creationId xmlns:p14="http://schemas.microsoft.com/office/powerpoint/2010/main" val="11726809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0C6C57D-E21F-4005-86B0-E548DBD6CAAF}" type="datetimeFigureOut">
              <a:rPr lang="en-GB" smtClean="0"/>
              <a:t>15/10/2018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2884116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6C57D-E21F-4005-86B0-E548DBD6CAAF}" type="datetimeFigureOut">
              <a:rPr lang="en-GB" smtClean="0"/>
              <a:t>15/10/2018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1210954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6C57D-E21F-4005-86B0-E548DBD6CAAF}" type="datetimeFigureOut">
              <a:rPr lang="en-GB" smtClean="0"/>
              <a:t>15/10/2018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22007108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0C6C57D-E21F-4005-86B0-E548DBD6CAAF}" type="datetimeFigureOut">
              <a:rPr lang="en-GB" smtClean="0"/>
              <a:t>15/10/2018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36090082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0C6C57D-E21F-4005-86B0-E548DBD6CAAF}" type="datetimeFigureOut">
              <a:rPr lang="en-GB" smtClean="0"/>
              <a:t>15/10/2018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3736252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0C6C57D-E21F-4005-86B0-E548DBD6CAAF}" type="datetimeFigureOut">
              <a:rPr lang="en-GB" smtClean="0"/>
              <a:t>15/10/2018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521296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0C6C57D-E21F-4005-86B0-E548DBD6CAAF}" type="datetimeFigureOut">
              <a:rPr lang="en-GB" smtClean="0"/>
              <a:t>15/10/2018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2132680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0C6C57D-E21F-4005-86B0-E548DBD6CAAF}" type="datetimeFigureOut">
              <a:rPr lang="en-GB" smtClean="0"/>
              <a:t>15/10/2018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1077023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0C6C57D-E21F-4005-86B0-E548DBD6CAAF}" type="datetimeFigureOut">
              <a:rPr lang="en-GB" smtClean="0"/>
              <a:t>15/10/2018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33820285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6C57D-E21F-4005-86B0-E548DBD6CAAF}" type="datetimeFigureOut">
              <a:rPr lang="en-GB" smtClean="0"/>
              <a:t>15/10/2018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31060426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0C6C57D-E21F-4005-86B0-E548DBD6CAAF}" type="datetimeFigureOut">
              <a:rPr lang="en-GB" smtClean="0"/>
              <a:t>15/10/2018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411106C-71B8-415C-B773-4C4D8E88F045}" type="slidenum">
              <a:rPr lang="en-GB" smtClean="0"/>
              <a:t>‹#›</a:t>
            </a:fld>
            <a:endParaRPr lang="en-GB"/>
          </a:p>
        </p:txBody>
      </p:sp>
    </p:spTree>
    <p:extLst>
      <p:ext uri="{BB962C8B-B14F-4D97-AF65-F5344CB8AC3E}">
        <p14:creationId xmlns:p14="http://schemas.microsoft.com/office/powerpoint/2010/main" val="1219160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6B9AD">
            <a:alpha val="60000"/>
          </a:srgb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0C6C57D-E21F-4005-86B0-E548DBD6CAAF}" type="datetimeFigureOut">
              <a:rPr lang="en-GB" smtClean="0"/>
              <a:t>15/10/2018</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411106C-71B8-415C-B773-4C4D8E88F045}" type="slidenum">
              <a:rPr lang="en-GB" smtClean="0"/>
              <a:t>‹#›</a:t>
            </a:fld>
            <a:endParaRPr lang="en-GB"/>
          </a:p>
        </p:txBody>
      </p:sp>
    </p:spTree>
    <p:extLst>
      <p:ext uri="{BB962C8B-B14F-4D97-AF65-F5344CB8AC3E}">
        <p14:creationId xmlns:p14="http://schemas.microsoft.com/office/powerpoint/2010/main" val="3920815100"/>
      </p:ext>
    </p:extLst>
  </p:cSld>
  <p:clrMap bg1="lt1" tx1="dk1" bg2="lt2" tx2="dk2" accent1="accent1" accent2="accent2" accent3="accent3" accent4="accent4" accent5="accent5" accent6="accent6" hlink="hlink" folHlink="folHlink"/>
  <p:sldLayoutIdLst>
    <p:sldLayoutId id="2147483852" r:id="rId1"/>
    <p:sldLayoutId id="2147483853" r:id="rId2"/>
    <p:sldLayoutId id="2147483854" r:id="rId3"/>
    <p:sldLayoutId id="2147483855" r:id="rId4"/>
    <p:sldLayoutId id="2147483856" r:id="rId5"/>
    <p:sldLayoutId id="2147483857" r:id="rId6"/>
    <p:sldLayoutId id="2147483858" r:id="rId7"/>
    <p:sldLayoutId id="2147483859" r:id="rId8"/>
    <p:sldLayoutId id="2147483860" r:id="rId9"/>
    <p:sldLayoutId id="2147483861" r:id="rId10"/>
    <p:sldLayoutId id="214748386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mailto:Vbarr@Northamptonshire.gov.uk"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hyperlink" Target="mailto:covenant@northamptonshire.gov.uk" TargetMode="External"/><Relationship Id="rId4" Type="http://schemas.openxmlformats.org/officeDocument/2006/relationships/hyperlink" Target="http://www.afcnorthamptonshire.co.uk/"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www.armedforcescovenant.gov.uk/about/" TargetMode="External"/><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8" Type="http://schemas.openxmlformats.org/officeDocument/2006/relationships/hyperlink" Target="https://www.scipalliance.org/about/partners/service-children-in-state-schools" TargetMode="External"/><Relationship Id="rId13" Type="http://schemas.openxmlformats.org/officeDocument/2006/relationships/hyperlink" Target="https://www.gov.uk/guidance/childrens-education-advisory-service" TargetMode="External"/><Relationship Id="rId3" Type="http://schemas.openxmlformats.org/officeDocument/2006/relationships/hyperlink" Target="http://www.afcnorthamptonshire.co.uk/" TargetMode="External"/><Relationship Id="rId7" Type="http://schemas.openxmlformats.org/officeDocument/2006/relationships/hyperlink" Target="https://www.scipalliance.org/assets/files/Service-Pupil-Premium-key-information.pdf" TargetMode="External"/><Relationship Id="rId12" Type="http://schemas.openxmlformats.org/officeDocument/2006/relationships/hyperlink" Target="https://www.gov.uk/government/groups/directorate-children-and-young-people"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hyperlink" Target="https://www.armedforcescovenant.gov.uk/wp-content/uploads/2017/12/7-Things-you-need-to-know-about-Service-Pupil-Premium-factsheet.pdf" TargetMode="External"/><Relationship Id="rId11" Type="http://schemas.openxmlformats.org/officeDocument/2006/relationships/hyperlink" Target="https://www.britishlegion.org.uk/remembrance/schools-learning/mkc-heroes/" TargetMode="External"/><Relationship Id="rId5" Type="http://schemas.openxmlformats.org/officeDocument/2006/relationships/hyperlink" Target="https://www.gov.uk/government/publications/the-service-pupil-premium" TargetMode="External"/><Relationship Id="rId10" Type="http://schemas.openxmlformats.org/officeDocument/2006/relationships/hyperlink" Target="https://www.readingforce.org.uk/" TargetMode="External"/><Relationship Id="rId4" Type="http://schemas.openxmlformats.org/officeDocument/2006/relationships/hyperlink" Target="https://www.britishlegion.org.uk/get-involved/campaign/support-for-service-children/" TargetMode="External"/><Relationship Id="rId9" Type="http://schemas.openxmlformats.org/officeDocument/2006/relationships/hyperlink" Target="http://www.littletroopers.net/" TargetMode="External"/><Relationship Id="rId14" Type="http://schemas.openxmlformats.org/officeDocument/2006/relationships/hyperlink" Target="https://www.childrenscommissioner.gov.uk/"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878500"/>
            <a:ext cx="6917473" cy="2631463"/>
          </a:xfrm>
        </p:spPr>
        <p:txBody>
          <a:bodyPr>
            <a:normAutofit fontScale="90000"/>
          </a:bodyPr>
          <a:lstStyle/>
          <a:p>
            <a:pPr algn="l"/>
            <a:r>
              <a:rPr lang="en-GB" dirty="0" smtClean="0">
                <a:latin typeface="+mn-lt"/>
              </a:rPr>
              <a:t>Armed Forces Covenant </a:t>
            </a:r>
            <a:br>
              <a:rPr lang="en-GB" dirty="0" smtClean="0">
                <a:latin typeface="+mn-lt"/>
              </a:rPr>
            </a:br>
            <a:r>
              <a:rPr lang="en-GB" dirty="0" smtClean="0">
                <a:latin typeface="+mn-lt"/>
              </a:rPr>
              <a:t>and </a:t>
            </a:r>
            <a:br>
              <a:rPr lang="en-GB" dirty="0" smtClean="0">
                <a:latin typeface="+mn-lt"/>
              </a:rPr>
            </a:br>
            <a:r>
              <a:rPr lang="en-GB" dirty="0" smtClean="0">
                <a:latin typeface="+mn-lt"/>
              </a:rPr>
              <a:t>Service Children</a:t>
            </a:r>
            <a:endParaRPr lang="en-GB" dirty="0">
              <a:latin typeface="+mn-lt"/>
            </a:endParaRPr>
          </a:p>
        </p:txBody>
      </p:sp>
      <p:sp>
        <p:nvSpPr>
          <p:cNvPr id="3" name="Subtitle 2"/>
          <p:cNvSpPr>
            <a:spLocks noGrp="1"/>
          </p:cNvSpPr>
          <p:nvPr>
            <p:ph type="subTitle" idx="1"/>
          </p:nvPr>
        </p:nvSpPr>
        <p:spPr>
          <a:xfrm>
            <a:off x="1524000" y="4427229"/>
            <a:ext cx="9144000" cy="1655762"/>
          </a:xfrm>
        </p:spPr>
        <p:txBody>
          <a:bodyPr>
            <a:normAutofit/>
          </a:bodyPr>
          <a:lstStyle/>
          <a:p>
            <a:pPr algn="l"/>
            <a:r>
              <a:rPr lang="en-GB" sz="1800" b="1" dirty="0" smtClean="0"/>
              <a:t>Vikki Barr </a:t>
            </a:r>
          </a:p>
          <a:p>
            <a:pPr algn="l"/>
            <a:r>
              <a:rPr lang="en-GB" sz="1800" dirty="0" smtClean="0"/>
              <a:t>Armed Forces Covenant Partnership Officer</a:t>
            </a:r>
          </a:p>
          <a:p>
            <a:endParaRPr lang="en-GB"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91050" y="1126272"/>
            <a:ext cx="2273261" cy="2273261"/>
          </a:xfrm>
          <a:prstGeom prst="rect">
            <a:avLst/>
          </a:prstGeom>
        </p:spPr>
      </p:pic>
    </p:spTree>
    <p:extLst>
      <p:ext uri="{BB962C8B-B14F-4D97-AF65-F5344CB8AC3E}">
        <p14:creationId xmlns:p14="http://schemas.microsoft.com/office/powerpoint/2010/main" val="1018547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2320" y="1565107"/>
            <a:ext cx="9194349" cy="4001095"/>
          </a:xfrm>
          <a:prstGeom prst="rect">
            <a:avLst/>
          </a:prstGeom>
        </p:spPr>
        <p:txBody>
          <a:bodyPr wrap="square">
            <a:spAutoFit/>
          </a:bodyPr>
          <a:lstStyle/>
          <a:p>
            <a:r>
              <a:rPr lang="en-GB" sz="2000" dirty="0" smtClean="0"/>
              <a:t>Vikki Barr </a:t>
            </a:r>
          </a:p>
          <a:p>
            <a:endParaRPr lang="en-GB" dirty="0" smtClean="0"/>
          </a:p>
          <a:p>
            <a:r>
              <a:rPr lang="en-GB" dirty="0" smtClean="0"/>
              <a:t>Armed Forces Covenant Partnership Officer</a:t>
            </a:r>
          </a:p>
          <a:p>
            <a:r>
              <a:rPr lang="en-GB" dirty="0" smtClean="0"/>
              <a:t>Northamptonshire County Council</a:t>
            </a:r>
          </a:p>
          <a:p>
            <a:endParaRPr lang="en-GB" dirty="0" smtClean="0"/>
          </a:p>
          <a:p>
            <a:r>
              <a:rPr lang="en-GB" dirty="0" smtClean="0"/>
              <a:t>Work:  </a:t>
            </a:r>
            <a:r>
              <a:rPr lang="en-GB" dirty="0" smtClean="0">
                <a:hlinkClick r:id="rId3"/>
              </a:rPr>
              <a:t>Vbarr@Northamptonshire.gov.uk</a:t>
            </a:r>
            <a:endParaRPr lang="en-GB" dirty="0" smtClean="0"/>
          </a:p>
          <a:p>
            <a:endParaRPr lang="en-GB" dirty="0" smtClean="0"/>
          </a:p>
          <a:p>
            <a:r>
              <a:rPr lang="en-GB" dirty="0" smtClean="0"/>
              <a:t>Tel: 07912891735</a:t>
            </a:r>
          </a:p>
          <a:p>
            <a:endParaRPr lang="en-GB" dirty="0" smtClean="0"/>
          </a:p>
          <a:p>
            <a:r>
              <a:rPr lang="en-GB" dirty="0" smtClean="0"/>
              <a:t>Web address: </a:t>
            </a:r>
            <a:r>
              <a:rPr lang="en-GB" dirty="0" smtClean="0">
                <a:hlinkClick r:id="rId4"/>
              </a:rPr>
              <a:t>www.afcnorthamptonshire.co.uk</a:t>
            </a:r>
            <a:endParaRPr lang="en-GB" dirty="0" smtClean="0"/>
          </a:p>
          <a:p>
            <a:endParaRPr lang="en-GB" dirty="0" smtClean="0"/>
          </a:p>
          <a:p>
            <a:endParaRPr lang="en-GB" dirty="0" smtClean="0"/>
          </a:p>
          <a:p>
            <a:r>
              <a:rPr lang="en-GB" dirty="0" smtClean="0"/>
              <a:t>Email: </a:t>
            </a:r>
            <a:r>
              <a:rPr lang="en-GB" dirty="0" smtClean="0">
                <a:hlinkClick r:id="rId5"/>
              </a:rPr>
              <a:t>covenant@northamptonshire.gov.uk</a:t>
            </a:r>
            <a:endParaRPr lang="en-GB" dirty="0" smtClean="0"/>
          </a:p>
          <a:p>
            <a:endParaRPr lang="en-GB" dirty="0"/>
          </a:p>
        </p:txBody>
      </p:sp>
      <p:sp>
        <p:nvSpPr>
          <p:cNvPr id="3" name="TextBox 2"/>
          <p:cNvSpPr txBox="1"/>
          <p:nvPr/>
        </p:nvSpPr>
        <p:spPr>
          <a:xfrm>
            <a:off x="2798956" y="490653"/>
            <a:ext cx="6032810" cy="584775"/>
          </a:xfrm>
          <a:prstGeom prst="rect">
            <a:avLst/>
          </a:prstGeom>
          <a:noFill/>
        </p:spPr>
        <p:txBody>
          <a:bodyPr wrap="square" rtlCol="0">
            <a:spAutoFit/>
          </a:bodyPr>
          <a:lstStyle/>
          <a:p>
            <a:pPr algn="ctr"/>
            <a:r>
              <a:rPr lang="en-GB" sz="3200" u="sng" dirty="0" smtClean="0"/>
              <a:t>Contact Details</a:t>
            </a:r>
            <a:endParaRPr lang="en-GB" sz="3200" u="sng" dirty="0"/>
          </a:p>
        </p:txBody>
      </p:sp>
    </p:spTree>
    <p:extLst>
      <p:ext uri="{BB962C8B-B14F-4D97-AF65-F5344CB8AC3E}">
        <p14:creationId xmlns:p14="http://schemas.microsoft.com/office/powerpoint/2010/main" val="797508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82135" y="455353"/>
            <a:ext cx="11842596" cy="6709529"/>
          </a:xfrm>
          <a:prstGeom prst="rect">
            <a:avLst/>
          </a:prstGeom>
          <a:noFill/>
        </p:spPr>
        <p:txBody>
          <a:bodyPr wrap="square" rtlCol="0">
            <a:spAutoFit/>
          </a:bodyPr>
          <a:lstStyle/>
          <a:p>
            <a:r>
              <a:rPr lang="en-GB" sz="3200" u="sng" dirty="0" smtClean="0"/>
              <a:t>The Armed Forces Covenant</a:t>
            </a:r>
          </a:p>
          <a:p>
            <a:endParaRPr lang="en-GB" sz="2000" u="sng" dirty="0" smtClean="0"/>
          </a:p>
          <a:p>
            <a:endParaRPr lang="en-GB" dirty="0"/>
          </a:p>
          <a:p>
            <a:r>
              <a:rPr lang="en-GB" sz="2400" i="1" dirty="0" smtClean="0"/>
              <a:t>The Covenant is a promise between the nation, the government and the MOD, ensuring that those who serve and have served in the Armed Forces, and their families, are treated fairly and are not disadvantaged by their service.</a:t>
            </a:r>
            <a:endParaRPr lang="en-GB" sz="2400" i="1" dirty="0"/>
          </a:p>
          <a:p>
            <a:pPr algn="ctr"/>
            <a:endParaRPr lang="en-GB" sz="2400" dirty="0" smtClean="0"/>
          </a:p>
          <a:p>
            <a:pPr algn="ctr"/>
            <a:endParaRPr lang="en-GB" sz="2400" dirty="0" smtClean="0"/>
          </a:p>
          <a:p>
            <a:pPr algn="ctr"/>
            <a:r>
              <a:rPr lang="en-GB" sz="2400" dirty="0" smtClean="0">
                <a:hlinkClick r:id="rId3"/>
              </a:rPr>
              <a:t>About - Armed Forces Covenant</a:t>
            </a:r>
            <a:endParaRPr lang="en-GB" sz="2400" dirty="0" smtClean="0"/>
          </a:p>
          <a:p>
            <a:pPr algn="ctr"/>
            <a:endParaRPr lang="en-GB" sz="2400" dirty="0" smtClean="0"/>
          </a:p>
          <a:p>
            <a:endParaRPr lang="en-GB" sz="2400" dirty="0"/>
          </a:p>
          <a:p>
            <a:r>
              <a:rPr lang="en-GB" sz="2400" dirty="0" smtClean="0"/>
              <a:t>Local Covenant Partnerships are tasked to deliver on this promise.  </a:t>
            </a:r>
          </a:p>
          <a:p>
            <a:endParaRPr lang="en-GB" sz="2400" dirty="0"/>
          </a:p>
          <a:p>
            <a:r>
              <a:rPr lang="en-GB" sz="2400" dirty="0" smtClean="0"/>
              <a:t>In Northants, we have 25 organisations on the partnership all working together across the county.</a:t>
            </a:r>
          </a:p>
          <a:p>
            <a:endParaRPr lang="en-GB" dirty="0"/>
          </a:p>
          <a:p>
            <a:endParaRPr lang="en-GB" dirty="0" smtClean="0"/>
          </a:p>
          <a:p>
            <a:endParaRPr lang="en-GB" dirty="0"/>
          </a:p>
          <a:p>
            <a:endParaRPr lang="en-GB" dirty="0" smtClean="0"/>
          </a:p>
        </p:txBody>
      </p:sp>
    </p:spTree>
    <p:extLst>
      <p:ext uri="{BB962C8B-B14F-4D97-AF65-F5344CB8AC3E}">
        <p14:creationId xmlns:p14="http://schemas.microsoft.com/office/powerpoint/2010/main" val="34225223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01083" y="367990"/>
            <a:ext cx="11552663" cy="5447645"/>
          </a:xfrm>
          <a:prstGeom prst="rect">
            <a:avLst/>
          </a:prstGeom>
          <a:noFill/>
        </p:spPr>
        <p:txBody>
          <a:bodyPr wrap="square" rtlCol="0">
            <a:spAutoFit/>
          </a:bodyPr>
          <a:lstStyle/>
          <a:p>
            <a:r>
              <a:rPr lang="en-GB" sz="2400" u="sng" dirty="0" smtClean="0"/>
              <a:t>Northamptonshire’s pledges in respect of Children and Education</a:t>
            </a:r>
          </a:p>
          <a:p>
            <a:endParaRPr lang="en-GB" dirty="0" smtClean="0"/>
          </a:p>
          <a:p>
            <a:r>
              <a:rPr lang="en-US" i="1" dirty="0" smtClean="0"/>
              <a:t>5.5</a:t>
            </a:r>
            <a:r>
              <a:rPr lang="en-US" b="1" i="1" dirty="0" smtClean="0"/>
              <a:t>	Education</a:t>
            </a:r>
          </a:p>
          <a:p>
            <a:endParaRPr lang="en-GB" i="1" dirty="0" smtClean="0"/>
          </a:p>
          <a:p>
            <a:pPr marL="742950" lvl="1" indent="-285750">
              <a:buFont typeface="Arial" panose="020B0604020202020204" pitchFamily="34" charset="0"/>
              <a:buChar char="•"/>
            </a:pPr>
            <a:r>
              <a:rPr lang="en-US" i="1" dirty="0" smtClean="0"/>
              <a:t>Work with the Department of Children and Young People (DCYP) and the Local Authorities to determine the numbers and location of the children of serving personnel (regular and reservist), as well as dependent young people, to include Early Years and Children’s </a:t>
            </a:r>
            <a:r>
              <a:rPr lang="en-US" i="1" dirty="0" err="1" smtClean="0"/>
              <a:t>Centres</a:t>
            </a:r>
            <a:r>
              <a:rPr lang="en-US" i="1" dirty="0" smtClean="0"/>
              <a:t>.</a:t>
            </a:r>
          </a:p>
          <a:p>
            <a:pPr marL="742950" lvl="1" indent="-285750">
              <a:buFont typeface="Arial" panose="020B0604020202020204" pitchFamily="34" charset="0"/>
              <a:buChar char="•"/>
            </a:pPr>
            <a:endParaRPr lang="en-GB" i="1" dirty="0" smtClean="0"/>
          </a:p>
          <a:p>
            <a:pPr marL="742950" lvl="1" indent="-285750">
              <a:buFont typeface="Arial" panose="020B0604020202020204" pitchFamily="34" charset="0"/>
              <a:buChar char="•"/>
            </a:pPr>
            <a:r>
              <a:rPr lang="en-US" i="1" dirty="0" smtClean="0"/>
              <a:t>Ensure that schools are aware of the Service Pupil Premium and are claiming all that they are entitled to.  Determine ways in which Pupil Premium is spent and identify and share areas of good practice.</a:t>
            </a:r>
          </a:p>
          <a:p>
            <a:pPr marL="742950" lvl="1" indent="-285750">
              <a:buFont typeface="Arial" panose="020B0604020202020204" pitchFamily="34" charset="0"/>
              <a:buChar char="•"/>
            </a:pPr>
            <a:endParaRPr lang="en-GB" i="1" dirty="0" smtClean="0"/>
          </a:p>
          <a:p>
            <a:pPr marL="742950" lvl="1" indent="-285750">
              <a:buFont typeface="Arial" panose="020B0604020202020204" pitchFamily="34" charset="0"/>
              <a:buChar char="•"/>
            </a:pPr>
            <a:r>
              <a:rPr lang="en-US" i="1" dirty="0" smtClean="0"/>
              <a:t>Work with schools and local providers to identify where Service personnel’s children might require additional support to help them deal with a parent being away from home for long periods of time, often in conflict situations. Children in some Service families may be considered more vulnerable than the general population because of the pressures they face, including PTSD.</a:t>
            </a:r>
          </a:p>
          <a:p>
            <a:pPr marL="742950" lvl="1" indent="-285750">
              <a:buFont typeface="Arial" panose="020B0604020202020204" pitchFamily="34" charset="0"/>
              <a:buChar char="•"/>
            </a:pPr>
            <a:endParaRPr lang="en-GB" i="1" dirty="0" smtClean="0"/>
          </a:p>
          <a:p>
            <a:pPr marL="742950" lvl="1" indent="-285750">
              <a:buFont typeface="Arial" panose="020B0604020202020204" pitchFamily="34" charset="0"/>
              <a:buChar char="•"/>
            </a:pPr>
            <a:r>
              <a:rPr lang="en-US" i="1" dirty="0" smtClean="0"/>
              <a:t>Ensure that policies enable a smooth transition for children from Forces families, alleviating any issues that may be experienced finding a school place mid-term, when a serving parent has been transferred to a new area of the UK; assist when issues arise at any other time relating to finding a school place for a dependent child.</a:t>
            </a:r>
            <a:endParaRPr lang="en-GB" i="1" dirty="0"/>
          </a:p>
        </p:txBody>
      </p:sp>
    </p:spTree>
    <p:extLst>
      <p:ext uri="{BB962C8B-B14F-4D97-AF65-F5344CB8AC3E}">
        <p14:creationId xmlns:p14="http://schemas.microsoft.com/office/powerpoint/2010/main" val="3703794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1126273" y="702528"/>
            <a:ext cx="4650059" cy="4493538"/>
          </a:xfrm>
          <a:prstGeom prst="rect">
            <a:avLst/>
          </a:prstGeom>
        </p:spPr>
        <p:txBody>
          <a:bodyPr wrap="square">
            <a:spAutoFit/>
          </a:bodyPr>
          <a:lstStyle/>
          <a:p>
            <a:r>
              <a:rPr lang="en-GB" sz="2800" u="sng" dirty="0" smtClean="0"/>
              <a:t>Covenant Project</a:t>
            </a:r>
          </a:p>
          <a:p>
            <a:endParaRPr lang="en-GB" dirty="0" smtClean="0"/>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Website</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Training</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Engagement and awareness</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MOD Liaison</a:t>
            </a:r>
          </a:p>
          <a:p>
            <a:pPr marL="342900" indent="-342900">
              <a:buFont typeface="Arial" panose="020B0604020202020204" pitchFamily="34" charset="0"/>
              <a:buChar char="•"/>
            </a:pPr>
            <a:endParaRPr lang="en-GB" sz="2400" dirty="0" smtClean="0"/>
          </a:p>
          <a:p>
            <a:pPr marL="342900" indent="-342900">
              <a:buFont typeface="Arial" panose="020B0604020202020204" pitchFamily="34" charset="0"/>
              <a:buChar char="•"/>
            </a:pPr>
            <a:r>
              <a:rPr lang="en-GB" sz="2400" dirty="0" smtClean="0"/>
              <a:t>Grant Funded</a:t>
            </a:r>
            <a:endParaRPr lang="en-GB" sz="2400" dirty="0"/>
          </a:p>
        </p:txBody>
      </p:sp>
      <p:pic>
        <p:nvPicPr>
          <p:cNvPr id="4" name="Picture 3"/>
          <p:cNvPicPr>
            <a:picLocks noChangeAspect="1"/>
          </p:cNvPicPr>
          <p:nvPr/>
        </p:nvPicPr>
        <p:blipFill>
          <a:blip r:embed="rId3"/>
          <a:stretch>
            <a:fillRect/>
          </a:stretch>
        </p:blipFill>
        <p:spPr>
          <a:xfrm>
            <a:off x="6835698" y="271687"/>
            <a:ext cx="4761142" cy="6405645"/>
          </a:xfrm>
          <a:prstGeom prst="rect">
            <a:avLst/>
          </a:prstGeom>
        </p:spPr>
      </p:pic>
    </p:spTree>
    <p:extLst>
      <p:ext uri="{BB962C8B-B14F-4D97-AF65-F5344CB8AC3E}">
        <p14:creationId xmlns:p14="http://schemas.microsoft.com/office/powerpoint/2010/main" val="29488979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58644" y="290628"/>
            <a:ext cx="10285606" cy="6801862"/>
          </a:xfrm>
          <a:prstGeom prst="rect">
            <a:avLst/>
          </a:prstGeom>
          <a:noFill/>
        </p:spPr>
        <p:txBody>
          <a:bodyPr wrap="square" rtlCol="0">
            <a:spAutoFit/>
          </a:bodyPr>
          <a:lstStyle/>
          <a:p>
            <a:pPr algn="ctr"/>
            <a:r>
              <a:rPr lang="en-GB" sz="3200" u="sng" dirty="0" smtClean="0"/>
              <a:t>Life in the Military</a:t>
            </a:r>
          </a:p>
          <a:p>
            <a:pPr algn="ctr"/>
            <a:endParaRPr lang="en-GB" sz="3200" u="sng" dirty="0" smtClean="0"/>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r>
              <a:rPr lang="en-GB" sz="2400" dirty="0" smtClean="0"/>
              <a:t>Regular serving, reservists and their families</a:t>
            </a:r>
          </a:p>
          <a:p>
            <a:pPr marL="285750" indent="-285750">
              <a:buFont typeface="Arial" panose="020B0604020202020204" pitchFamily="34" charset="0"/>
              <a:buChar char="•"/>
            </a:pPr>
            <a:r>
              <a:rPr lang="en-GB" sz="2400" dirty="0" smtClean="0"/>
              <a:t>Unique way of life – not just a job. </a:t>
            </a:r>
          </a:p>
          <a:p>
            <a:pPr marL="285750" indent="-285750">
              <a:buFont typeface="Arial" panose="020B0604020202020204" pitchFamily="34" charset="0"/>
              <a:buChar char="•"/>
            </a:pPr>
            <a:r>
              <a:rPr lang="en-GB" sz="2400" dirty="0" smtClean="0"/>
              <a:t>Supportive and tight knit </a:t>
            </a:r>
            <a:r>
              <a:rPr lang="en-GB" sz="2400" dirty="0" smtClean="0"/>
              <a:t>community – hard if a dispersed family</a:t>
            </a:r>
            <a:endParaRPr lang="en-GB" sz="2400" dirty="0" smtClean="0"/>
          </a:p>
          <a:p>
            <a:pPr marL="285750" indent="-285750">
              <a:buFont typeface="Arial" panose="020B0604020202020204" pitchFamily="34" charset="0"/>
              <a:buChar char="•"/>
            </a:pPr>
            <a:r>
              <a:rPr lang="en-GB" sz="2400" dirty="0" smtClean="0"/>
              <a:t>Deployment/Mobility/Weekending.</a:t>
            </a:r>
            <a:endParaRPr lang="en-GB" sz="2400" dirty="0" smtClean="0"/>
          </a:p>
          <a:p>
            <a:pPr marL="285750" indent="-285750">
              <a:buFont typeface="Arial" panose="020B0604020202020204" pitchFamily="34" charset="0"/>
              <a:buChar char="•"/>
            </a:pPr>
            <a:r>
              <a:rPr lang="en-GB" sz="2400" dirty="0" smtClean="0"/>
              <a:t>Postings are an ORDER</a:t>
            </a:r>
          </a:p>
          <a:p>
            <a:pPr marL="285750" indent="-285750">
              <a:buFont typeface="Arial" panose="020B0604020202020204" pitchFamily="34" charset="0"/>
              <a:buChar char="•"/>
            </a:pPr>
            <a:r>
              <a:rPr lang="en-GB" sz="2400" dirty="0" smtClean="0"/>
              <a:t>Different </a:t>
            </a:r>
            <a:r>
              <a:rPr lang="en-GB" sz="2400" dirty="0" smtClean="0"/>
              <a:t>Language and humour </a:t>
            </a:r>
          </a:p>
          <a:p>
            <a:pPr marL="285750" indent="-285750">
              <a:buFont typeface="Arial" panose="020B0604020202020204" pitchFamily="34" charset="0"/>
              <a:buChar char="•"/>
            </a:pPr>
            <a:r>
              <a:rPr lang="en-GB" sz="2400" dirty="0" smtClean="0"/>
              <a:t>Lack of understanding by civilian community</a:t>
            </a:r>
          </a:p>
          <a:p>
            <a:pPr marL="285750" indent="-285750">
              <a:buFont typeface="Arial" panose="020B0604020202020204" pitchFamily="34" charset="0"/>
              <a:buChar char="•"/>
            </a:pPr>
            <a:r>
              <a:rPr lang="en-GB" sz="2400" dirty="0" smtClean="0"/>
              <a:t>Last minute changes due to operational needs, military comes first</a:t>
            </a:r>
          </a:p>
          <a:p>
            <a:pPr marL="285750" indent="-285750">
              <a:buFont typeface="Arial" panose="020B0604020202020204" pitchFamily="34" charset="0"/>
              <a:buChar char="•"/>
            </a:pPr>
            <a:r>
              <a:rPr lang="en-GB" sz="2400" dirty="0" smtClean="0"/>
              <a:t>Transition – Military to Civilian </a:t>
            </a:r>
            <a:endParaRPr lang="en-GB" sz="2400" dirty="0"/>
          </a:p>
          <a:p>
            <a:pPr marL="285750" indent="-285750">
              <a:buFont typeface="Arial" panose="020B0604020202020204" pitchFamily="34" charset="0"/>
              <a:buChar char="•"/>
            </a:pPr>
            <a:r>
              <a:rPr lang="en-GB" sz="2400" dirty="0" smtClean="0"/>
              <a:t>Repetition/gaps in </a:t>
            </a:r>
            <a:r>
              <a:rPr lang="en-GB" sz="2400" dirty="0"/>
              <a:t>education</a:t>
            </a:r>
          </a:p>
          <a:p>
            <a:pPr marL="285750" indent="-285750">
              <a:buFont typeface="Arial" panose="020B0604020202020204" pitchFamily="34" charset="0"/>
              <a:buChar char="•"/>
            </a:pPr>
            <a:r>
              <a:rPr lang="en-GB" sz="2400" dirty="0"/>
              <a:t>Issues with SEND</a:t>
            </a:r>
          </a:p>
          <a:p>
            <a:pPr marL="285750" indent="-285750">
              <a:buFont typeface="Arial" panose="020B0604020202020204" pitchFamily="34" charset="0"/>
              <a:buChar char="•"/>
            </a:pPr>
            <a:r>
              <a:rPr lang="en-GB" sz="2400" dirty="0" smtClean="0"/>
              <a:t>Progression </a:t>
            </a:r>
            <a:r>
              <a:rPr lang="en-GB" sz="2400" dirty="0"/>
              <a:t>to Further Education/Higher Education</a:t>
            </a:r>
          </a:p>
          <a:p>
            <a:pPr marL="285750" indent="-285750">
              <a:buFont typeface="Arial" panose="020B0604020202020204" pitchFamily="34" charset="0"/>
              <a:buChar char="•"/>
            </a:pPr>
            <a:r>
              <a:rPr lang="en-GB" sz="2400" dirty="0"/>
              <a:t>Mental Health and Wellbeing issues for all the family</a:t>
            </a:r>
          </a:p>
          <a:p>
            <a:pPr marL="285750" indent="-285750">
              <a:buFont typeface="Arial" panose="020B0604020202020204" pitchFamily="34" charset="0"/>
              <a:buChar char="•"/>
            </a:pPr>
            <a:endParaRPr lang="en-GB" sz="2400" dirty="0" smtClean="0"/>
          </a:p>
          <a:p>
            <a:endParaRPr lang="en-GB" dirty="0"/>
          </a:p>
        </p:txBody>
      </p:sp>
    </p:spTree>
    <p:extLst>
      <p:ext uri="{BB962C8B-B14F-4D97-AF65-F5344CB8AC3E}">
        <p14:creationId xmlns:p14="http://schemas.microsoft.com/office/powerpoint/2010/main" val="5454821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81774" y="194791"/>
            <a:ext cx="12028451" cy="6468417"/>
          </a:xfrm>
          <a:prstGeom prst="rect">
            <a:avLst/>
          </a:prstGeom>
        </p:spPr>
      </p:pic>
    </p:spTree>
    <p:extLst>
      <p:ext uri="{BB962C8B-B14F-4D97-AF65-F5344CB8AC3E}">
        <p14:creationId xmlns:p14="http://schemas.microsoft.com/office/powerpoint/2010/main" val="30034491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4537" y="234177"/>
            <a:ext cx="11485756" cy="6586418"/>
          </a:xfrm>
          <a:prstGeom prst="rect">
            <a:avLst/>
          </a:prstGeom>
        </p:spPr>
        <p:txBody>
          <a:bodyPr wrap="square">
            <a:spAutoFit/>
          </a:bodyPr>
          <a:lstStyle/>
          <a:p>
            <a:pPr algn="ctr"/>
            <a:r>
              <a:rPr lang="en-GB" sz="2800" u="sng" dirty="0" smtClean="0"/>
              <a:t>Service Pupil Premium</a:t>
            </a:r>
          </a:p>
          <a:p>
            <a:pPr algn="ctr"/>
            <a:endParaRPr lang="en-GB" sz="2800" u="sng" dirty="0" smtClean="0"/>
          </a:p>
          <a:p>
            <a:endParaRPr lang="en-GB" dirty="0" smtClean="0"/>
          </a:p>
          <a:p>
            <a:pPr marL="342900" indent="-342900">
              <a:buFont typeface="Arial" panose="020B0604020202020204" pitchFamily="34" charset="0"/>
              <a:buChar char="•"/>
            </a:pPr>
            <a:r>
              <a:rPr lang="en-GB" sz="2400" dirty="0" smtClean="0"/>
              <a:t>Funding from the MOD for every service child.  Applies to divorced and bereaved families too.</a:t>
            </a:r>
          </a:p>
          <a:p>
            <a:pPr marL="342900" indent="-342900">
              <a:buFont typeface="Arial" panose="020B0604020202020204" pitchFamily="34" charset="0"/>
              <a:buChar char="•"/>
            </a:pPr>
            <a:r>
              <a:rPr lang="en-GB" sz="2400" dirty="0" smtClean="0"/>
              <a:t>It is not means tested.</a:t>
            </a:r>
          </a:p>
          <a:p>
            <a:pPr marL="342900" indent="-342900">
              <a:buFont typeface="Arial" panose="020B0604020202020204" pitchFamily="34" charset="0"/>
              <a:buChar char="•"/>
            </a:pPr>
            <a:r>
              <a:rPr lang="en-GB" sz="2400" dirty="0" smtClean="0"/>
              <a:t>Calculated from </a:t>
            </a:r>
            <a:r>
              <a:rPr lang="en-GB" sz="2400" dirty="0" smtClean="0"/>
              <a:t>school census </a:t>
            </a:r>
            <a:r>
              <a:rPr lang="en-GB" sz="2400" dirty="0" smtClean="0"/>
              <a:t>data so vital that a child is registered as a service child at the </a:t>
            </a:r>
            <a:r>
              <a:rPr lang="en-GB" sz="2400" dirty="0" smtClean="0"/>
              <a:t>school. </a:t>
            </a:r>
          </a:p>
          <a:p>
            <a:pPr marL="342900" indent="-342900">
              <a:buFont typeface="Arial" panose="020B0604020202020204" pitchFamily="34" charset="0"/>
              <a:buChar char="•"/>
            </a:pPr>
            <a:r>
              <a:rPr lang="en-GB" sz="2400" dirty="0" smtClean="0"/>
              <a:t>Only 50% take up of those that can claim so schools need to encourage parents to confidentially state that they are military family in order that they receive the funding. </a:t>
            </a:r>
          </a:p>
          <a:p>
            <a:pPr marL="342900" indent="-342900">
              <a:buFont typeface="Arial" panose="020B0604020202020204" pitchFamily="34" charset="0"/>
              <a:buChar char="•"/>
            </a:pPr>
            <a:r>
              <a:rPr lang="en-GB" sz="2400" dirty="0" smtClean="0"/>
              <a:t>Northants Covenant officer can provide posters to put up at schools.</a:t>
            </a:r>
            <a:endParaRPr lang="en-GB" sz="2400" dirty="0" smtClean="0"/>
          </a:p>
          <a:p>
            <a:pPr marL="342900" indent="-342900">
              <a:buFont typeface="Arial" panose="020B0604020202020204" pitchFamily="34" charset="0"/>
              <a:buChar char="•"/>
            </a:pPr>
            <a:r>
              <a:rPr lang="en-GB" sz="2400" dirty="0" smtClean="0"/>
              <a:t>Can continue for up to six years after serving person leaves the forces as long as it was claimed for at least 6 months prior to leaving</a:t>
            </a:r>
            <a:r>
              <a:rPr lang="en-GB" sz="2400" dirty="0" smtClean="0"/>
              <a:t>.</a:t>
            </a:r>
          </a:p>
          <a:p>
            <a:pPr marL="342900" indent="-342900">
              <a:buFont typeface="Arial" panose="020B0604020202020204" pitchFamily="34" charset="0"/>
              <a:buChar char="•"/>
            </a:pPr>
            <a:r>
              <a:rPr lang="en-GB" sz="2400" dirty="0" smtClean="0"/>
              <a:t>Best practice guides in resources.</a:t>
            </a:r>
          </a:p>
          <a:p>
            <a:pPr marL="342900" indent="-342900">
              <a:buFont typeface="Arial" panose="020B0604020202020204" pitchFamily="34" charset="0"/>
              <a:buChar char="•"/>
            </a:pPr>
            <a:r>
              <a:rPr lang="en-GB" sz="2400" dirty="0" smtClean="0"/>
              <a:t>Should be used for pastoral support and to support progression where there have been gaps in education.</a:t>
            </a:r>
          </a:p>
          <a:p>
            <a:pPr marL="342900" indent="-342900">
              <a:buFont typeface="Arial" panose="020B0604020202020204" pitchFamily="34" charset="0"/>
              <a:buChar char="•"/>
            </a:pPr>
            <a:endParaRPr lang="en-GB" dirty="0" smtClean="0"/>
          </a:p>
          <a:p>
            <a:endParaRPr lang="en-GB" dirty="0" smtClean="0"/>
          </a:p>
        </p:txBody>
      </p:sp>
    </p:spTree>
    <p:extLst>
      <p:ext uri="{BB962C8B-B14F-4D97-AF65-F5344CB8AC3E}">
        <p14:creationId xmlns:p14="http://schemas.microsoft.com/office/powerpoint/2010/main" val="1752423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330036" y="415636"/>
            <a:ext cx="9210502" cy="523220"/>
          </a:xfrm>
          <a:prstGeom prst="rect">
            <a:avLst/>
          </a:prstGeom>
          <a:noFill/>
        </p:spPr>
        <p:txBody>
          <a:bodyPr wrap="square" rtlCol="0">
            <a:spAutoFit/>
          </a:bodyPr>
          <a:lstStyle/>
          <a:p>
            <a:r>
              <a:rPr lang="en-GB" sz="2800" u="sng" dirty="0" smtClean="0"/>
              <a:t>Further Education for Service Children</a:t>
            </a:r>
            <a:endParaRPr lang="en-GB" sz="2800" u="sng" dirty="0"/>
          </a:p>
        </p:txBody>
      </p:sp>
      <p:sp>
        <p:nvSpPr>
          <p:cNvPr id="6" name="TextBox 5"/>
          <p:cNvSpPr txBox="1"/>
          <p:nvPr/>
        </p:nvSpPr>
        <p:spPr>
          <a:xfrm>
            <a:off x="1330036" y="1296785"/>
            <a:ext cx="10656917" cy="5509200"/>
          </a:xfrm>
          <a:prstGeom prst="rect">
            <a:avLst/>
          </a:prstGeom>
          <a:noFill/>
        </p:spPr>
        <p:txBody>
          <a:bodyPr wrap="square" rtlCol="0">
            <a:spAutoFit/>
          </a:bodyPr>
          <a:lstStyle/>
          <a:p>
            <a:pPr marL="285750" indent="-285750">
              <a:buFont typeface="Arial" panose="020B0604020202020204" pitchFamily="34" charset="0"/>
              <a:buChar char="•"/>
            </a:pPr>
            <a:r>
              <a:rPr lang="en-GB" sz="2000" dirty="0" smtClean="0"/>
              <a:t>Higher proportion of service children are young carers and this can affect whether those children attend further education.</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Higher mobility often results in disillusion for schooling and aspirations to continue on with further education</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Various types of funding is available to support children into further education – see resource page</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Regular engagement with the individual is key.  Each persons experience of military life is different.  Children are often resilient and strong but there is very much a ‘brave face’ mentality across the whole military family.</a:t>
            </a:r>
          </a:p>
          <a:p>
            <a:pPr marL="285750" indent="-285750">
              <a:buFont typeface="Arial" panose="020B0604020202020204" pitchFamily="34" charset="0"/>
              <a:buChar char="•"/>
            </a:pPr>
            <a:endParaRPr lang="en-GB" sz="2000" dirty="0"/>
          </a:p>
          <a:p>
            <a:pPr marL="285750" indent="-285750">
              <a:buFont typeface="Arial" panose="020B0604020202020204" pitchFamily="34" charset="0"/>
              <a:buChar char="•"/>
            </a:pPr>
            <a:r>
              <a:rPr lang="en-GB" sz="2000" dirty="0" smtClean="0"/>
              <a:t>Engage with families federations and support such as military kids club heroes to ensure a supportive peer group within school particularly if you only have a few military children.</a:t>
            </a:r>
          </a:p>
          <a:p>
            <a:endParaRPr lang="en-GB" dirty="0"/>
          </a:p>
          <a:p>
            <a:endParaRPr lang="en-GB" dirty="0" smtClean="0"/>
          </a:p>
          <a:p>
            <a:endParaRPr lang="en-GB" dirty="0"/>
          </a:p>
          <a:p>
            <a:endParaRPr lang="en-GB" dirty="0"/>
          </a:p>
        </p:txBody>
      </p:sp>
    </p:spTree>
    <p:extLst>
      <p:ext uri="{BB962C8B-B14F-4D97-AF65-F5344CB8AC3E}">
        <p14:creationId xmlns:p14="http://schemas.microsoft.com/office/powerpoint/2010/main" val="23224971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56116" y="189571"/>
            <a:ext cx="11954107" cy="6924973"/>
          </a:xfrm>
          <a:prstGeom prst="rect">
            <a:avLst/>
          </a:prstGeom>
        </p:spPr>
        <p:txBody>
          <a:bodyPr wrap="square">
            <a:spAutoFit/>
          </a:bodyPr>
          <a:lstStyle/>
          <a:p>
            <a:pPr algn="ctr"/>
            <a:r>
              <a:rPr lang="en-GB" sz="2400" u="sng" dirty="0" smtClean="0"/>
              <a:t>Support and Resources</a:t>
            </a:r>
          </a:p>
          <a:p>
            <a:endParaRPr lang="en-GB" sz="1600" dirty="0" smtClean="0"/>
          </a:p>
          <a:p>
            <a:pPr marL="285750" indent="-285750">
              <a:buFont typeface="Arial" panose="020B0604020202020204" pitchFamily="34" charset="0"/>
              <a:buChar char="•"/>
            </a:pPr>
            <a:r>
              <a:rPr lang="en-GB" sz="1600" dirty="0" smtClean="0"/>
              <a:t>AFC Northamptonshire – </a:t>
            </a:r>
            <a:r>
              <a:rPr lang="en-GB" sz="1600" dirty="0" smtClean="0">
                <a:hlinkClick r:id="rId3"/>
              </a:rPr>
              <a:t>www.afcnorthamptonshire.co.uk</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RBL best practice guide - </a:t>
            </a:r>
            <a:r>
              <a:rPr lang="en-GB" sz="1600" dirty="0" smtClean="0">
                <a:hlinkClick r:id="rId4"/>
              </a:rPr>
              <a:t>https://www.britishlegion.org.uk/get-involved/campaign/support-for-service-children/</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Gov.uk - </a:t>
            </a:r>
            <a:r>
              <a:rPr lang="en-GB" sz="1600" dirty="0" smtClean="0">
                <a:hlinkClick r:id="rId5"/>
              </a:rPr>
              <a:t>https://www.gov.uk/government/publications/the-service-pupil-premium</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Covenant Factsheet - </a:t>
            </a:r>
            <a:r>
              <a:rPr lang="en-GB" sz="1600" dirty="0" smtClean="0">
                <a:hlinkClick r:id="rId6"/>
              </a:rPr>
              <a:t>https://www.armedforcescovenant.gov.uk/wp-content/uploads/2017/12/7-Things-you-need-to-know-about-Service-Pupil-Premium-factsheet.pdf</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SCIP alliance - </a:t>
            </a:r>
            <a:r>
              <a:rPr lang="en-GB" sz="1600" dirty="0" smtClean="0">
                <a:hlinkClick r:id="rId7"/>
              </a:rPr>
              <a:t>https://www.scipalliance.org/assets/files/Service-Pupil-Premium-key-information.pdf</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SCISS - </a:t>
            </a:r>
            <a:r>
              <a:rPr lang="en-GB" sz="1600" dirty="0" smtClean="0">
                <a:hlinkClick r:id="rId8"/>
              </a:rPr>
              <a:t>https://www.scipalliance.org/about/partners/service-children-in-state-schools</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Little Troopers - </a:t>
            </a:r>
            <a:r>
              <a:rPr lang="en-GB" sz="1600" dirty="0" smtClean="0">
                <a:hlinkClick r:id="rId9"/>
              </a:rPr>
              <a:t>http://www.littletroopers.net/</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Reading Force - </a:t>
            </a:r>
            <a:r>
              <a:rPr lang="en-GB" sz="1600" dirty="0" smtClean="0">
                <a:hlinkClick r:id="rId10"/>
              </a:rPr>
              <a:t>https://www.readingforce.org.uk/</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Military Kids Club Heroes - </a:t>
            </a:r>
            <a:r>
              <a:rPr lang="en-GB" sz="1600" dirty="0" smtClean="0">
                <a:hlinkClick r:id="rId11"/>
              </a:rPr>
              <a:t>https://www.britishlegion.org.uk/remembrance/schools-learning/mkc-heroes/</a:t>
            </a:r>
            <a:endParaRPr lang="en-GB" sz="1600" dirty="0" smtClean="0"/>
          </a:p>
          <a:p>
            <a:pPr marL="285750" indent="-285750">
              <a:buFont typeface="Arial" panose="020B0604020202020204" pitchFamily="34" charset="0"/>
              <a:buChar char="•"/>
            </a:pPr>
            <a:endParaRPr lang="en-GB" sz="1600" dirty="0" smtClean="0"/>
          </a:p>
          <a:p>
            <a:pPr marL="285750" indent="-285750">
              <a:buFont typeface="Arial" panose="020B0604020202020204" pitchFamily="34" charset="0"/>
              <a:buChar char="•"/>
            </a:pPr>
            <a:r>
              <a:rPr lang="en-GB" sz="1600" dirty="0" smtClean="0"/>
              <a:t>DCYP/CEAS - </a:t>
            </a:r>
            <a:r>
              <a:rPr lang="en-GB" sz="1600" dirty="0" smtClean="0">
                <a:hlinkClick r:id="rId12"/>
              </a:rPr>
              <a:t>https://www.gov.uk/government/groups/directorate-children-and-young-people</a:t>
            </a:r>
            <a:r>
              <a:rPr lang="en-GB" sz="1600" dirty="0"/>
              <a:t> </a:t>
            </a:r>
            <a:endParaRPr lang="en-GB" sz="1600" dirty="0" smtClean="0"/>
          </a:p>
          <a:p>
            <a:pPr lvl="3"/>
            <a:r>
              <a:rPr lang="en-GB" sz="1600" dirty="0" smtClean="0">
                <a:hlinkClick r:id="rId13"/>
              </a:rPr>
              <a:t>https://www.gov.uk/guidance/childrens-education-advisory-service</a:t>
            </a:r>
            <a:endParaRPr lang="en-GB" sz="1600" dirty="0" smtClean="0"/>
          </a:p>
          <a:p>
            <a:endParaRPr lang="en-GB" sz="1600" dirty="0" smtClean="0"/>
          </a:p>
          <a:p>
            <a:pPr marL="285750" indent="-285750">
              <a:buFont typeface="Arial" panose="020B0604020202020204" pitchFamily="34" charset="0"/>
              <a:buChar char="•"/>
            </a:pPr>
            <a:r>
              <a:rPr lang="en-GB" sz="1600" dirty="0" smtClean="0"/>
              <a:t>Children's Commissioner - </a:t>
            </a:r>
            <a:r>
              <a:rPr lang="en-GB" sz="1600" dirty="0" smtClean="0">
                <a:hlinkClick r:id="rId14"/>
              </a:rPr>
              <a:t>https://www.childrenscommissioner.gov.uk/</a:t>
            </a:r>
            <a:endParaRPr lang="en-GB" sz="1600" dirty="0" smtClean="0"/>
          </a:p>
          <a:p>
            <a:endParaRPr lang="en-GB" dirty="0" smtClean="0"/>
          </a:p>
          <a:p>
            <a:endParaRPr lang="en-GB" dirty="0"/>
          </a:p>
        </p:txBody>
      </p:sp>
    </p:spTree>
    <p:extLst>
      <p:ext uri="{BB962C8B-B14F-4D97-AF65-F5344CB8AC3E}">
        <p14:creationId xmlns:p14="http://schemas.microsoft.com/office/powerpoint/2010/main" val="3708054556"/>
      </p:ext>
    </p:extLst>
  </p:cSld>
  <p:clrMapOvr>
    <a:masterClrMapping/>
  </p:clrMapOvr>
</p:sld>
</file>

<file path=ppt/theme/theme1.xml><?xml version="1.0" encoding="utf-8"?>
<a:theme xmlns:a="http://schemas.openxmlformats.org/drawingml/2006/main" name="Office Theme">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209</TotalTime>
  <Words>814</Words>
  <Application>Microsoft Office PowerPoint</Application>
  <PresentationFormat>Widescreen</PresentationFormat>
  <Paragraphs>139</Paragraphs>
  <Slides>10</Slides>
  <Notes>10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Armed Forces Covenant  and  Service Children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Northants County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vbarr</dc:creator>
  <cp:lastModifiedBy>vbarr</cp:lastModifiedBy>
  <cp:revision>59</cp:revision>
  <cp:lastPrinted>2018-10-15T11:45:05Z</cp:lastPrinted>
  <dcterms:created xsi:type="dcterms:W3CDTF">2018-08-09T15:01:10Z</dcterms:created>
  <dcterms:modified xsi:type="dcterms:W3CDTF">2018-10-15T14:57:34Z</dcterms:modified>
</cp:coreProperties>
</file>